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1" r:id="rId5"/>
    <p:sldMasterId id="2147483723" r:id="rId6"/>
  </p:sld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>
        <p:scale>
          <a:sx n="46" d="100"/>
          <a:sy n="46" d="100"/>
        </p:scale>
        <p:origin x="136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1"/>
            <a:ext cx="12192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06400" y="6248400"/>
            <a:ext cx="2540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248400"/>
            <a:ext cx="2540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A2F2693A-660F-406D-BCB4-9451679765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149600" y="3429000"/>
            <a:ext cx="85344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117600" y="1371600"/>
            <a:ext cx="1016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250938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8D584-A986-44A5-809F-DB8BCC9BA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967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228600"/>
            <a:ext cx="21336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228600"/>
            <a:ext cx="61976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7638F-1C51-4D15-A9CA-99A29BF4F2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5070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28600"/>
            <a:ext cx="8534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BB03A3C5-F417-4A91-A2F8-ABC8E56B0D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9263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71EFB-2B37-4A5F-83FB-929EC22233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60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04C1C-1D56-4C83-B2FD-23DDE4F672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6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6711C-CBA3-4C22-A219-58801A614D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2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645DD-0BCB-47C0-877F-42437D2C6E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090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B4D1-FF26-4322-80A5-7DF4526BCC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57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DF101-343C-4EE7-9A35-7016EF0A9E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95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83BEA-B8EE-4ADA-84A6-BAA2C6A13E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7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775D-14D1-41A9-8471-C28946038A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65843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C0572-CB9D-4DF5-9B4A-17E22CFF58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1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95A65-E5E9-4046-BE22-184A0BEB22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69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C3B08-A96D-4174-9209-E3123D0031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5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8631B-3DAC-413A-8DD5-D97F1BFD49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445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39A6698-8AA3-4F67-AC49-76F46B01C7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568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1"/>
            <a:ext cx="12192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06400" y="6248400"/>
            <a:ext cx="2540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248400"/>
            <a:ext cx="2540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A2F2693A-660F-406D-BCB4-9451679765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149600" y="3429000"/>
            <a:ext cx="85344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117600" y="1371600"/>
            <a:ext cx="1016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3738725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775D-14D1-41A9-8471-C28946038A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66851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5EDA6-8865-4BDD-B961-A6B000A367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61449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D853D-4FE8-468A-8093-5582B9DAE3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99863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B9E61-F91C-46C3-A0D6-976E1ECE92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95543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5EDA6-8865-4BDD-B961-A6B000A367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321342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A7CF5-CECF-40B4-BC07-D13C9CFA80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157581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8FEE9-346F-43B0-81AB-4845C62ADF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115073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CEB5F-61D6-4742-A6EA-11BF7BAC15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76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C6073-A586-4CE6-B027-B910BD4EF2A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37062"/>
      </p:ext>
    </p:extLst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8D584-A986-44A5-809F-DB8BCC9BA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26687"/>
      </p:ext>
    </p:extLst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228600"/>
            <a:ext cx="21336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228600"/>
            <a:ext cx="61976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7638F-1C51-4D15-A9CA-99A29BF4F2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43582"/>
      </p:ext>
    </p:extLst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28600"/>
            <a:ext cx="8534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BB03A3C5-F417-4A91-A2F8-ABC8E56B0D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55999"/>
      </p:ext>
    </p:extLst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blackWhite">
          <a:xfrm>
            <a:off x="27517" y="12701"/>
            <a:ext cx="1186180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CE0C704-B7BB-4C50-B96D-ED89AFAEA3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430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30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430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30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3036" name="Freeform 28"/>
          <p:cNvSpPr>
            <a:spLocks/>
          </p:cNvSpPr>
          <p:nvPr/>
        </p:nvSpPr>
        <p:spPr bwMode="auto">
          <a:xfrm>
            <a:off x="1202267" y="5054601"/>
            <a:ext cx="9076267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37" name="Freeform 29"/>
          <p:cNvSpPr>
            <a:spLocks/>
          </p:cNvSpPr>
          <p:nvPr/>
        </p:nvSpPr>
        <p:spPr bwMode="auto">
          <a:xfrm>
            <a:off x="5435600" y="1930400"/>
            <a:ext cx="1185333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591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B8620-4067-4324-ABE1-67AC243055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079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5A42B-A4C1-48CB-8A2F-664DDB5DD8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31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D853D-4FE8-468A-8093-5582B9DAE3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55046"/>
      </p:ext>
    </p:extLst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FFC54-1AA3-4A3C-9C6B-08BA665298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289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799C7-9473-455D-9FB8-0A81A0A1D3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9965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80C51-4923-4E16-8537-F2B7D6AF42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710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B0F01-4D85-4C44-807B-61141F7307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3250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A8F43-94A0-452A-965C-623BCF8B37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8054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DD08-74E4-4693-91CE-3A74B3FE44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532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F2E59-8FF6-40E2-9467-C9F772AA7A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890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38EE7-3218-4AFD-9709-7E2CFE409E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8133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blackWhite">
          <a:xfrm>
            <a:off x="27517" y="12701"/>
            <a:ext cx="1186180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CE0C704-B7BB-4C50-B96D-ED89AFAEA3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430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30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430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30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3036" name="Freeform 28"/>
          <p:cNvSpPr>
            <a:spLocks/>
          </p:cNvSpPr>
          <p:nvPr/>
        </p:nvSpPr>
        <p:spPr bwMode="auto">
          <a:xfrm>
            <a:off x="1202267" y="5054601"/>
            <a:ext cx="9076267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37" name="Freeform 29"/>
          <p:cNvSpPr>
            <a:spLocks/>
          </p:cNvSpPr>
          <p:nvPr/>
        </p:nvSpPr>
        <p:spPr bwMode="auto">
          <a:xfrm>
            <a:off x="5435600" y="1930400"/>
            <a:ext cx="1185333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023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B8620-4067-4324-ABE1-67AC243055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9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B9E61-F91C-46C3-A0D6-976E1ECE92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781"/>
      </p:ext>
    </p:extLst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5A42B-A4C1-48CB-8A2F-664DDB5DD8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254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FFC54-1AA3-4A3C-9C6B-08BA665298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432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799C7-9473-455D-9FB8-0A81A0A1D3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783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80C51-4923-4E16-8537-F2B7D6AF42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8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B0F01-4D85-4C44-807B-61141F7307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9634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A8F43-94A0-452A-965C-623BCF8B37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9328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DD08-74E4-4693-91CE-3A74B3FE44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2376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F2E59-8FF6-40E2-9467-C9F772AA7A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260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38EE7-3218-4AFD-9709-7E2CFE409E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624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blackWhite">
          <a:xfrm>
            <a:off x="27517" y="12701"/>
            <a:ext cx="1186180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CE0C704-B7BB-4C50-B96D-ED89AFAEA3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430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30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430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30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3036" name="Freeform 28"/>
          <p:cNvSpPr>
            <a:spLocks/>
          </p:cNvSpPr>
          <p:nvPr/>
        </p:nvSpPr>
        <p:spPr bwMode="auto">
          <a:xfrm>
            <a:off x="1202267" y="5054601"/>
            <a:ext cx="9076267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37" name="Freeform 29"/>
          <p:cNvSpPr>
            <a:spLocks/>
          </p:cNvSpPr>
          <p:nvPr/>
        </p:nvSpPr>
        <p:spPr bwMode="auto">
          <a:xfrm>
            <a:off x="5435600" y="1930400"/>
            <a:ext cx="1185333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93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A7CF5-CECF-40B4-BC07-D13C9CFA80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00414"/>
      </p:ext>
    </p:extLst>
  </p:cSld>
  <p:clrMapOvr>
    <a:masterClrMapping/>
  </p:clrMapOvr>
  <p:transition spd="slow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B8620-4067-4324-ABE1-67AC243055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76879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5A42B-A4C1-48CB-8A2F-664DDB5DD8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398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FFC54-1AA3-4A3C-9C6B-08BA665298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305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799C7-9473-455D-9FB8-0A81A0A1D3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4466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80C51-4923-4E16-8537-F2B7D6AF42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3961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B0F01-4D85-4C44-807B-61141F7307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5089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A8F43-94A0-452A-965C-623BCF8B37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93569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DD08-74E4-4693-91CE-3A74B3FE44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721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F2E59-8FF6-40E2-9467-C9F772AA7A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96592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38EE7-3218-4AFD-9709-7E2CFE409E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46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8FEE9-346F-43B0-81AB-4845C62ADF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9689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CEB5F-61D6-4742-A6EA-11BF7BAC15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2875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C6073-A586-4CE6-B027-B910BD4EF2A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60055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3556000" cy="6858000"/>
            <a:chOff x="0" y="0"/>
            <a:chExt cx="1680" cy="4320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pic>
          <p:nvPicPr>
            <p:cNvPr id="15364" name="Picture 4" descr="slidemaster_med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51200" y="228600"/>
            <a:ext cx="8534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1200" y="16002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1" y="6248400"/>
            <a:ext cx="25357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690F31-C176-45EF-869D-3748FBB7C93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0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B1C881-B387-46BC-B6B2-990C1862600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1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3556000" cy="6858000"/>
            <a:chOff x="0" y="0"/>
            <a:chExt cx="1680" cy="4320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pic>
          <p:nvPicPr>
            <p:cNvPr id="15364" name="Picture 4" descr="slidemaster_med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51200" y="228600"/>
            <a:ext cx="8534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1200" y="16002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1" y="6248400"/>
            <a:ext cx="25357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690F31-C176-45EF-869D-3748FBB7C93A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4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auto">
          <a:xfrm rot="-3172564">
            <a:off x="10564284" y="-362479"/>
            <a:ext cx="1162050" cy="2779183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CF726-CF61-400B-AB04-896EA34D7F5E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rot="-3172564">
            <a:off x="10681230" y="-324907"/>
            <a:ext cx="1165225" cy="2796116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 rot="-3172564">
            <a:off x="10612439" y="-69849"/>
            <a:ext cx="1025525" cy="2095500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419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20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0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20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0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42021" name="Group 37"/>
          <p:cNvGrpSpPr>
            <a:grpSpLocks/>
          </p:cNvGrpSpPr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420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2024" name="Group 40"/>
          <p:cNvGrpSpPr>
            <a:grpSpLocks/>
          </p:cNvGrpSpPr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420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0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0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2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770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auto">
          <a:xfrm rot="-3172564">
            <a:off x="10564284" y="-362479"/>
            <a:ext cx="1162050" cy="2779183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CF726-CF61-400B-AB04-896EA34D7F5E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rot="-3172564">
            <a:off x="10681230" y="-324907"/>
            <a:ext cx="1165225" cy="2796116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 rot="-3172564">
            <a:off x="10612439" y="-69849"/>
            <a:ext cx="1025525" cy="2095500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419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20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0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20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0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42021" name="Group 37"/>
          <p:cNvGrpSpPr>
            <a:grpSpLocks/>
          </p:cNvGrpSpPr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420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2024" name="Group 40"/>
          <p:cNvGrpSpPr>
            <a:grpSpLocks/>
          </p:cNvGrpSpPr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420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0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0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2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331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auto">
          <a:xfrm rot="-3172564">
            <a:off x="10564284" y="-362479"/>
            <a:ext cx="1162050" cy="2779183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CF726-CF61-400B-AB04-896EA34D7F5E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rot="-3172564">
            <a:off x="10681230" y="-324907"/>
            <a:ext cx="1165225" cy="2796116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 rot="-3172564">
            <a:off x="10612439" y="-69849"/>
            <a:ext cx="1025525" cy="2095500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419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20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0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20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0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42021" name="Group 37"/>
          <p:cNvGrpSpPr>
            <a:grpSpLocks/>
          </p:cNvGrpSpPr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420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2024" name="Group 40"/>
          <p:cNvGrpSpPr>
            <a:grpSpLocks/>
          </p:cNvGrpSpPr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420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0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0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2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666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685800"/>
            <a:ext cx="7620000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UNIT 1:MY </a:t>
            </a:r>
            <a:r>
              <a:rPr lang="en-US" b="1" dirty="0" smtClean="0">
                <a:solidFill>
                  <a:srgbClr val="FF0000"/>
                </a:solidFill>
              </a:rPr>
              <a:t>FRIENDS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49563" y="1828800"/>
            <a:ext cx="5092874" cy="8382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LESSON:    WRITE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4035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5257800" y="0"/>
            <a:ext cx="2133600" cy="10668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800000"/>
                </a:solidFill>
              </a:rPr>
              <a:t>appearance</a:t>
            </a:r>
          </a:p>
        </p:txBody>
      </p:sp>
      <p:cxnSp>
        <p:nvCxnSpPr>
          <p:cNvPr id="5" name="Elbow Connector 4"/>
          <p:cNvCxnSpPr>
            <a:stCxn id="19460" idx="6"/>
          </p:cNvCxnSpPr>
          <p:nvPr/>
        </p:nvCxnSpPr>
        <p:spPr>
          <a:xfrm>
            <a:off x="7391400" y="533400"/>
            <a:ext cx="2057400" cy="685800"/>
          </a:xfrm>
          <a:prstGeom prst="bentConnector3">
            <a:avLst>
              <a:gd name="adj1" fmla="val 101142"/>
            </a:avLst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19460" idx="2"/>
          </p:cNvCxnSpPr>
          <p:nvPr/>
        </p:nvCxnSpPr>
        <p:spPr>
          <a:xfrm rot="10800000" flipV="1">
            <a:off x="2895600" y="533400"/>
            <a:ext cx="2362200" cy="533400"/>
          </a:xfrm>
          <a:prstGeom prst="bentConnector3">
            <a:avLst>
              <a:gd name="adj1" fmla="val 99845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Oval 4"/>
          <p:cNvSpPr>
            <a:spLocks noChangeArrowheads="1"/>
          </p:cNvSpPr>
          <p:nvPr/>
        </p:nvSpPr>
        <p:spPr bwMode="auto">
          <a:xfrm>
            <a:off x="2476500" y="992688"/>
            <a:ext cx="838200" cy="614818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800000"/>
                </a:solidFill>
              </a:rPr>
              <a:t>hair</a:t>
            </a:r>
          </a:p>
        </p:txBody>
      </p:sp>
      <p:cxnSp>
        <p:nvCxnSpPr>
          <p:cNvPr id="11" name="Elbow Connector 10"/>
          <p:cNvCxnSpPr>
            <a:stCxn id="19460" idx="3"/>
            <a:endCxn id="63" idx="0"/>
          </p:cNvCxnSpPr>
          <p:nvPr/>
        </p:nvCxnSpPr>
        <p:spPr>
          <a:xfrm rot="5400000">
            <a:off x="3552847" y="1396324"/>
            <a:ext cx="2503164" cy="1531658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9" name="Oval 4"/>
          <p:cNvSpPr>
            <a:spLocks noChangeArrowheads="1"/>
          </p:cNvSpPr>
          <p:nvPr/>
        </p:nvSpPr>
        <p:spPr bwMode="auto">
          <a:xfrm>
            <a:off x="6348344" y="4567777"/>
            <a:ext cx="2057400" cy="6096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800000"/>
                </a:solidFill>
              </a:rPr>
              <a:t>Mouth / lips</a:t>
            </a:r>
          </a:p>
        </p:txBody>
      </p:sp>
      <p:cxnSp>
        <p:nvCxnSpPr>
          <p:cNvPr id="17" name="Straight Arrow Connector 16"/>
          <p:cNvCxnSpPr>
            <a:stCxn id="41" idx="2"/>
          </p:cNvCxnSpPr>
          <p:nvPr/>
        </p:nvCxnSpPr>
        <p:spPr>
          <a:xfrm flipH="1">
            <a:off x="1981200" y="1300098"/>
            <a:ext cx="495301" cy="307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785473" y="1607506"/>
            <a:ext cx="0" cy="6148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338443" y="1361554"/>
            <a:ext cx="331072" cy="262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0" name="Oval 4"/>
          <p:cNvSpPr>
            <a:spLocks noChangeArrowheads="1"/>
          </p:cNvSpPr>
          <p:nvPr/>
        </p:nvSpPr>
        <p:spPr bwMode="auto">
          <a:xfrm>
            <a:off x="3539816" y="1478073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long</a:t>
            </a:r>
          </a:p>
        </p:txBody>
      </p:sp>
      <p:sp>
        <p:nvSpPr>
          <p:cNvPr id="61" name="Oval 4"/>
          <p:cNvSpPr>
            <a:spLocks noChangeArrowheads="1"/>
          </p:cNvSpPr>
          <p:nvPr/>
        </p:nvSpPr>
        <p:spPr bwMode="auto">
          <a:xfrm>
            <a:off x="2402731" y="2220286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black</a:t>
            </a:r>
          </a:p>
        </p:txBody>
      </p:sp>
      <p:sp>
        <p:nvSpPr>
          <p:cNvPr id="62" name="Oval 4"/>
          <p:cNvSpPr>
            <a:spLocks noChangeArrowheads="1"/>
          </p:cNvSpPr>
          <p:nvPr/>
        </p:nvSpPr>
        <p:spPr bwMode="auto">
          <a:xfrm>
            <a:off x="1571317" y="1623816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…</a:t>
            </a:r>
          </a:p>
        </p:txBody>
      </p:sp>
      <p:sp>
        <p:nvSpPr>
          <p:cNvPr id="63" name="Oval 4"/>
          <p:cNvSpPr>
            <a:spLocks noChangeArrowheads="1"/>
          </p:cNvSpPr>
          <p:nvPr/>
        </p:nvSpPr>
        <p:spPr bwMode="auto">
          <a:xfrm>
            <a:off x="3619500" y="3413735"/>
            <a:ext cx="838200" cy="614818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800000"/>
                </a:solidFill>
              </a:rPr>
              <a:t>nose</a:t>
            </a:r>
          </a:p>
        </p:txBody>
      </p:sp>
      <p:cxnSp>
        <p:nvCxnSpPr>
          <p:cNvPr id="64" name="Straight Arrow Connector 63"/>
          <p:cNvCxnSpPr>
            <a:stCxn id="63" idx="2"/>
          </p:cNvCxnSpPr>
          <p:nvPr/>
        </p:nvCxnSpPr>
        <p:spPr>
          <a:xfrm flipH="1">
            <a:off x="3124200" y="3721145"/>
            <a:ext cx="495301" cy="307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038600" y="4038600"/>
            <a:ext cx="0" cy="6148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481443" y="3782601"/>
            <a:ext cx="331072" cy="262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7" name="Oval 4"/>
          <p:cNvSpPr>
            <a:spLocks noChangeArrowheads="1"/>
          </p:cNvSpPr>
          <p:nvPr/>
        </p:nvSpPr>
        <p:spPr bwMode="auto">
          <a:xfrm>
            <a:off x="4682816" y="3899120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small</a:t>
            </a:r>
          </a:p>
        </p:txBody>
      </p: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3479802" y="4641334"/>
            <a:ext cx="1001642" cy="492559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hooked</a:t>
            </a:r>
          </a:p>
        </p:txBody>
      </p:sp>
      <p:sp>
        <p:nvSpPr>
          <p:cNvPr id="69" name="Oval 4"/>
          <p:cNvSpPr>
            <a:spLocks noChangeArrowheads="1"/>
          </p:cNvSpPr>
          <p:nvPr/>
        </p:nvSpPr>
        <p:spPr bwMode="auto">
          <a:xfrm>
            <a:off x="2714317" y="4044863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…</a:t>
            </a:r>
          </a:p>
        </p:txBody>
      </p:sp>
      <p:sp>
        <p:nvSpPr>
          <p:cNvPr id="71" name="Oval 4"/>
          <p:cNvSpPr>
            <a:spLocks noChangeArrowheads="1"/>
          </p:cNvSpPr>
          <p:nvPr/>
        </p:nvSpPr>
        <p:spPr bwMode="auto">
          <a:xfrm>
            <a:off x="9029700" y="1219200"/>
            <a:ext cx="838200" cy="614818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800000"/>
                </a:solidFill>
              </a:rPr>
              <a:t>face</a:t>
            </a:r>
          </a:p>
        </p:txBody>
      </p:sp>
      <p:cxnSp>
        <p:nvCxnSpPr>
          <p:cNvPr id="72" name="Straight Arrow Connector 71"/>
          <p:cNvCxnSpPr>
            <a:stCxn id="71" idx="2"/>
          </p:cNvCxnSpPr>
          <p:nvPr/>
        </p:nvCxnSpPr>
        <p:spPr>
          <a:xfrm flipH="1">
            <a:off x="8534400" y="1526610"/>
            <a:ext cx="495301" cy="307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9338673" y="1834018"/>
            <a:ext cx="0" cy="6148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9891643" y="1588066"/>
            <a:ext cx="331072" cy="262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5" name="Oval 4"/>
          <p:cNvSpPr>
            <a:spLocks noChangeArrowheads="1"/>
          </p:cNvSpPr>
          <p:nvPr/>
        </p:nvSpPr>
        <p:spPr bwMode="auto">
          <a:xfrm>
            <a:off x="9902516" y="1828800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…</a:t>
            </a:r>
          </a:p>
        </p:txBody>
      </p:sp>
      <p:sp>
        <p:nvSpPr>
          <p:cNvPr id="76" name="Oval 4"/>
          <p:cNvSpPr>
            <a:spLocks noChangeArrowheads="1"/>
          </p:cNvSpPr>
          <p:nvPr/>
        </p:nvSpPr>
        <p:spPr bwMode="auto">
          <a:xfrm>
            <a:off x="8955931" y="2421696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oval</a:t>
            </a:r>
          </a:p>
        </p:txBody>
      </p:sp>
      <p:sp>
        <p:nvSpPr>
          <p:cNvPr id="77" name="Oval 4"/>
          <p:cNvSpPr>
            <a:spLocks noChangeArrowheads="1"/>
          </p:cNvSpPr>
          <p:nvPr/>
        </p:nvSpPr>
        <p:spPr bwMode="auto">
          <a:xfrm>
            <a:off x="7696200" y="1639239"/>
            <a:ext cx="863296" cy="502188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round</a:t>
            </a:r>
          </a:p>
        </p:txBody>
      </p:sp>
      <p:cxnSp>
        <p:nvCxnSpPr>
          <p:cNvPr id="23" name="Elbow Connector 22"/>
          <p:cNvCxnSpPr>
            <a:stCxn id="19460" idx="4"/>
          </p:cNvCxnSpPr>
          <p:nvPr/>
        </p:nvCxnSpPr>
        <p:spPr>
          <a:xfrm rot="16200000" flipH="1">
            <a:off x="5107513" y="2283888"/>
            <a:ext cx="3500977" cy="106680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6161366" y="5097683"/>
            <a:ext cx="495301" cy="307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446243" y="5212765"/>
            <a:ext cx="0" cy="6148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368863" y="4969004"/>
            <a:ext cx="331072" cy="262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3" name="Oval 4"/>
          <p:cNvSpPr>
            <a:spLocks noChangeArrowheads="1"/>
          </p:cNvSpPr>
          <p:nvPr/>
        </p:nvSpPr>
        <p:spPr bwMode="auto">
          <a:xfrm>
            <a:off x="8594463" y="5115012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…</a:t>
            </a:r>
          </a:p>
        </p:txBody>
      </p:sp>
      <p:sp>
        <p:nvSpPr>
          <p:cNvPr id="84" name="Oval 4"/>
          <p:cNvSpPr>
            <a:spLocks noChangeArrowheads="1"/>
          </p:cNvSpPr>
          <p:nvPr/>
        </p:nvSpPr>
        <p:spPr bwMode="auto">
          <a:xfrm>
            <a:off x="6911100" y="5833744"/>
            <a:ext cx="1166100" cy="643256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rosebud</a:t>
            </a:r>
          </a:p>
        </p:txBody>
      </p:sp>
      <p:sp>
        <p:nvSpPr>
          <p:cNvPr id="85" name="Oval 4"/>
          <p:cNvSpPr>
            <a:spLocks noChangeArrowheads="1"/>
          </p:cNvSpPr>
          <p:nvPr/>
        </p:nvSpPr>
        <p:spPr bwMode="auto">
          <a:xfrm>
            <a:off x="5570258" y="5376469"/>
            <a:ext cx="863296" cy="502188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thin</a:t>
            </a:r>
          </a:p>
        </p:txBody>
      </p:sp>
    </p:spTree>
    <p:extLst>
      <p:ext uri="{BB962C8B-B14F-4D97-AF65-F5344CB8AC3E}">
        <p14:creationId xmlns:p14="http://schemas.microsoft.com/office/powerpoint/2010/main" val="3781358709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9" grpId="0" animBg="1"/>
      <p:bldP spid="60" grpId="0" animBg="1"/>
      <p:bldP spid="61" grpId="0" animBg="1"/>
      <p:bldP spid="62" grpId="0" animBg="1"/>
      <p:bldP spid="63" grpId="0" animBg="1"/>
      <p:bldP spid="67" grpId="0" animBg="1"/>
      <p:bldP spid="68" grpId="0" animBg="1"/>
      <p:bldP spid="69" grpId="0" animBg="1"/>
      <p:bldP spid="71" grpId="0" animBg="1"/>
      <p:bldP spid="75" grpId="0" animBg="1"/>
      <p:bldP spid="76" grpId="0" animBg="1"/>
      <p:bldP spid="77" grpId="0" animBg="1"/>
      <p:bldP spid="83" grpId="0" animBg="1"/>
      <p:bldP spid="84" grpId="0" animBg="1"/>
      <p:bldP spid="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5410200" y="2286000"/>
            <a:ext cx="2133600" cy="1524000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800000"/>
                </a:solidFill>
              </a:rPr>
              <a:t>characters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6477000" y="3810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5029200" y="3581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953000" y="2060576"/>
            <a:ext cx="609600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6477000" y="137160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7239000" y="3581400"/>
            <a:ext cx="744538" cy="630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>
            <a:off x="7239000" y="1828800"/>
            <a:ext cx="838200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984876" y="5029200"/>
            <a:ext cx="1025525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helpful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4197351" y="4343400"/>
            <a:ext cx="1209675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sociable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4267201" y="1447800"/>
            <a:ext cx="1338263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generous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5791201" y="812800"/>
            <a:ext cx="1801813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hard-working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7742238" y="1346200"/>
            <a:ext cx="715962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kind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7467601" y="4343400"/>
            <a:ext cx="1281113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outgoing</a:t>
            </a:r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H="1">
            <a:off x="4572000" y="3048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3243264" y="2870200"/>
            <a:ext cx="1252537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reserved</a:t>
            </a:r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 flipH="1">
            <a:off x="75438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8077201" y="2819400"/>
            <a:ext cx="701675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1217646157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 animBg="1"/>
      <p:bldP spid="19502" grpId="0" animBg="1"/>
      <p:bldP spid="19503" grpId="0" animBg="1"/>
      <p:bldP spid="19504" grpId="0" animBg="1"/>
      <p:bldP spid="19505" grpId="0" animBg="1"/>
      <p:bldP spid="19506" grpId="0" animBg="1"/>
      <p:bldP spid="19509" grpId="0" animBg="1"/>
      <p:bldP spid="195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1108" y="-10389"/>
            <a:ext cx="9767456" cy="455558"/>
          </a:xfrm>
          <a:solidFill>
            <a:srgbClr val="FFFF00"/>
          </a:solidFill>
        </p:spPr>
        <p:txBody>
          <a:bodyPr/>
          <a:lstStyle/>
          <a:p>
            <a:r>
              <a:rPr lang="en-US" sz="2600" b="1" dirty="0" smtClean="0">
                <a:solidFill>
                  <a:srgbClr val="FF0000"/>
                </a:solidFill>
                <a:effectLst/>
              </a:rPr>
              <a:t>Read the information about Tam. The answer the questions.</a:t>
            </a:r>
            <a:endParaRPr lang="en-US" sz="2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69559"/>
            <a:ext cx="4653548" cy="5157172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/>
          <a:lstStyle/>
          <a:p>
            <a:r>
              <a:rPr lang="en-US" sz="2600" u="sng" dirty="0"/>
              <a:t>Name</a:t>
            </a:r>
            <a:r>
              <a:rPr lang="en-US" sz="2600" dirty="0" smtClean="0"/>
              <a:t>: Le </a:t>
            </a:r>
            <a:r>
              <a:rPr lang="en-US" sz="2600" dirty="0"/>
              <a:t>Van Tam.      </a:t>
            </a:r>
            <a:endParaRPr lang="en-US" sz="2600" dirty="0" smtClean="0"/>
          </a:p>
          <a:p>
            <a:r>
              <a:rPr lang="en-US" sz="2600" u="sng" dirty="0" smtClean="0"/>
              <a:t>Age</a:t>
            </a:r>
            <a:r>
              <a:rPr lang="en-US" sz="2600" dirty="0" smtClean="0"/>
              <a:t>:14</a:t>
            </a:r>
            <a:endParaRPr lang="en-US" sz="2600" dirty="0"/>
          </a:p>
          <a:p>
            <a:r>
              <a:rPr lang="en-US" sz="2600" u="sng" dirty="0"/>
              <a:t>Appearance</a:t>
            </a:r>
            <a:r>
              <a:rPr lang="en-US" sz="2600" dirty="0" smtClean="0"/>
              <a:t>: tall, thin, short </a:t>
            </a:r>
            <a:r>
              <a:rPr lang="en-US" sz="2600" dirty="0"/>
              <a:t>black hair.</a:t>
            </a:r>
          </a:p>
          <a:p>
            <a:r>
              <a:rPr lang="en-US" sz="2600" u="sng" dirty="0"/>
              <a:t>Characters</a:t>
            </a:r>
            <a:r>
              <a:rPr lang="en-US" sz="2600" dirty="0" smtClean="0"/>
              <a:t>: sociable, humorous, helpful</a:t>
            </a:r>
            <a:r>
              <a:rPr lang="en-US" sz="2600" dirty="0"/>
              <a:t>.</a:t>
            </a:r>
          </a:p>
          <a:p>
            <a:r>
              <a:rPr lang="en-US" sz="2600" u="sng" dirty="0" smtClean="0"/>
              <a:t>Address</a:t>
            </a:r>
            <a:r>
              <a:rPr lang="en-US" sz="2600" dirty="0" smtClean="0"/>
              <a:t>: 26 </a:t>
            </a:r>
            <a:r>
              <a:rPr lang="en-US" sz="2600" dirty="0"/>
              <a:t>Tran </a:t>
            </a:r>
            <a:r>
              <a:rPr lang="en-US" sz="2600" dirty="0" err="1"/>
              <a:t>Phu</a:t>
            </a:r>
            <a:r>
              <a:rPr lang="en-US" sz="2600" dirty="0"/>
              <a:t> Street</a:t>
            </a:r>
            <a:r>
              <a:rPr lang="en-US" sz="2600" dirty="0" smtClean="0"/>
              <a:t>, Ha </a:t>
            </a:r>
            <a:r>
              <a:rPr lang="en-US" sz="2600" dirty="0" err="1"/>
              <a:t>Noi</a:t>
            </a:r>
            <a:r>
              <a:rPr lang="en-US" sz="2600" dirty="0"/>
              <a:t>.</a:t>
            </a:r>
          </a:p>
          <a:p>
            <a:r>
              <a:rPr lang="en-US" sz="2600" u="sng" dirty="0"/>
              <a:t>Family</a:t>
            </a:r>
            <a:r>
              <a:rPr lang="en-US" sz="2600" dirty="0" smtClean="0"/>
              <a:t>: mother, father, elder brother-Hung</a:t>
            </a:r>
            <a:r>
              <a:rPr lang="en-US" sz="2600" dirty="0"/>
              <a:t>.</a:t>
            </a:r>
          </a:p>
          <a:p>
            <a:r>
              <a:rPr lang="en-US" sz="2600" u="sng" dirty="0"/>
              <a:t>Friends</a:t>
            </a:r>
            <a:r>
              <a:rPr lang="en-US" sz="2600" dirty="0" smtClean="0"/>
              <a:t>: Ba, </a:t>
            </a:r>
            <a:r>
              <a:rPr lang="en-US" sz="2600" dirty="0" err="1" smtClean="0"/>
              <a:t>Bao</a:t>
            </a:r>
            <a:r>
              <a:rPr lang="en-US" sz="2600" dirty="0"/>
              <a:t>.</a:t>
            </a:r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 bwMode="auto">
          <a:xfrm>
            <a:off x="4653548" y="549079"/>
            <a:ext cx="7538452" cy="649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000000"/>
                </a:solidFill>
                <a:latin typeface="Comic Sans MS"/>
              </a:rPr>
              <a:t>1.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</a:rPr>
              <a:t>What’s his name?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/>
              </a:rPr>
              <a:t>His name’s Tam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000000"/>
                </a:solidFill>
                <a:latin typeface="Comic Sans MS"/>
              </a:rPr>
              <a:t>2.</a:t>
            </a:r>
            <a:r>
              <a:rPr lang="en-US" sz="2600" b="1" dirty="0">
                <a:solidFill>
                  <a:srgbClr val="000000"/>
                </a:solidFill>
                <a:latin typeface="Comic Sans M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</a:rPr>
              <a:t>How old is he?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/>
              </a:rPr>
              <a:t>He is 14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</a:rPr>
              <a:t>3. What does he look like?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/>
              </a:rPr>
              <a:t>He is tall and thin. He has short black hair.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</a:rPr>
              <a:t>4. What is he like?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/>
              </a:rPr>
              <a:t>He’s sociable,  humorous and helpful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</a:rPr>
              <a:t>5. Where does he live?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/>
              </a:rPr>
              <a:t>He lives at 26 Tran </a:t>
            </a:r>
            <a:r>
              <a:rPr kumimoji="0" lang="en-US" sz="2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/>
              </a:rPr>
              <a:t>Phu</a:t>
            </a: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/>
              </a:rPr>
              <a:t> street, Ha </a:t>
            </a:r>
            <a:r>
              <a:rPr kumimoji="0" lang="en-US" sz="2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/>
              </a:rPr>
              <a:t>Noi</a:t>
            </a:r>
            <a:endParaRPr kumimoji="0" lang="en-US" sz="2600" b="1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omic Sans M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</a:rPr>
              <a:t>6. Who does he live with?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/>
              </a:rPr>
              <a:t>He lives with his mother,  father and an elder brother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</a:rPr>
              <a:t>7. Who are his close friends?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/>
              </a:rPr>
              <a:t>They are Ba and </a:t>
            </a:r>
            <a:r>
              <a:rPr kumimoji="0" lang="en-US" sz="2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/>
              </a:rPr>
              <a:t>Bao</a:t>
            </a: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201994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117" y="277090"/>
            <a:ext cx="8995807" cy="1098698"/>
          </a:xfrm>
        </p:spPr>
        <p:txBody>
          <a:bodyPr/>
          <a:lstStyle/>
          <a:p>
            <a:r>
              <a:rPr lang="en-US" sz="3600" b="1">
                <a:solidFill>
                  <a:schemeClr val="tx2"/>
                </a:solidFill>
              </a:rPr>
              <a:t>Make a similar form for your partner</a:t>
            </a:r>
            <a:r>
              <a:rPr lang="en-US" sz="5400" b="1">
                <a:solidFill>
                  <a:srgbClr val="990033"/>
                </a:solidFill>
              </a:rPr>
              <a:t> </a:t>
            </a:r>
            <a:br>
              <a:rPr lang="en-US" sz="5400" b="1">
                <a:solidFill>
                  <a:srgbClr val="990033"/>
                </a:solidFill>
              </a:rPr>
            </a:br>
            <a:r>
              <a:rPr lang="en-US" sz="2800" b="1">
                <a:solidFill>
                  <a:srgbClr val="008000"/>
                </a:solidFill>
              </a:rPr>
              <a:t>(one of your classmates)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8151" y="1852478"/>
            <a:ext cx="8380567" cy="4095146"/>
          </a:xfrm>
        </p:spPr>
        <p:txBody>
          <a:bodyPr/>
          <a:lstStyle/>
          <a:p>
            <a:r>
              <a:rPr lang="en-US" sz="3600" b="1" i="1" dirty="0">
                <a:solidFill>
                  <a:srgbClr val="800000"/>
                </a:solidFill>
              </a:rPr>
              <a:t>Name:………………. Age:……………..</a:t>
            </a:r>
          </a:p>
          <a:p>
            <a:r>
              <a:rPr lang="en-US" sz="3600" b="1" i="1" dirty="0">
                <a:solidFill>
                  <a:srgbClr val="800000"/>
                </a:solidFill>
              </a:rPr>
              <a:t>Appearance:………………………………</a:t>
            </a:r>
          </a:p>
          <a:p>
            <a:r>
              <a:rPr lang="en-US" sz="3600" b="1" i="1" dirty="0">
                <a:solidFill>
                  <a:srgbClr val="800000"/>
                </a:solidFill>
              </a:rPr>
              <a:t>Characters:……………………………….</a:t>
            </a:r>
          </a:p>
          <a:p>
            <a:r>
              <a:rPr lang="en-US" sz="3600" b="1" i="1" dirty="0">
                <a:solidFill>
                  <a:srgbClr val="800000"/>
                </a:solidFill>
              </a:rPr>
              <a:t>Address:…………………………………….</a:t>
            </a:r>
          </a:p>
          <a:p>
            <a:r>
              <a:rPr lang="en-US" sz="3600" b="1" i="1" dirty="0">
                <a:solidFill>
                  <a:srgbClr val="800000"/>
                </a:solidFill>
              </a:rPr>
              <a:t>Family:……………………………………….</a:t>
            </a:r>
          </a:p>
          <a:p>
            <a:r>
              <a:rPr lang="en-US" sz="3600" b="1" i="1" dirty="0">
                <a:solidFill>
                  <a:srgbClr val="800000"/>
                </a:solidFill>
              </a:rPr>
              <a:t>Friends:…………………………………….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54597" y="1752596"/>
            <a:ext cx="7441458" cy="4294909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95319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1672" y="285749"/>
            <a:ext cx="11970327" cy="815687"/>
          </a:xfrm>
          <a:noFill/>
          <a:ln/>
        </p:spPr>
        <p:txBody>
          <a:bodyPr/>
          <a:lstStyle/>
          <a:p>
            <a:r>
              <a:rPr lang="en-US" sz="3600" b="1" dirty="0">
                <a:solidFill>
                  <a:schemeClr val="tx2"/>
                </a:solidFill>
              </a:rPr>
              <a:t>Now write a paragraph about your classmate using the information in your form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93320" y="1875559"/>
            <a:ext cx="8780320" cy="4068041"/>
          </a:xfrm>
          <a:noFill/>
          <a:ln/>
        </p:spPr>
        <p:txBody>
          <a:bodyPr/>
          <a:lstStyle/>
          <a:p>
            <a:pPr marL="0" indent="0" algn="just">
              <a:buNone/>
            </a:pPr>
            <a:r>
              <a:rPr lang="en-US" b="1" i="1" dirty="0">
                <a:solidFill>
                  <a:srgbClr val="3333FF"/>
                </a:solidFill>
              </a:rPr>
              <a:t>His name is Nam. He is 14 years old. He lives in </a:t>
            </a:r>
            <a:r>
              <a:rPr lang="en-US" b="1" i="1" dirty="0" smtClean="0">
                <a:solidFill>
                  <a:srgbClr val="3333FF"/>
                </a:solidFill>
              </a:rPr>
              <a:t>Go </a:t>
            </a:r>
            <a:r>
              <a:rPr lang="en-US" b="1" i="1" dirty="0" err="1" smtClean="0">
                <a:solidFill>
                  <a:srgbClr val="3333FF"/>
                </a:solidFill>
              </a:rPr>
              <a:t>Vap</a:t>
            </a:r>
            <a:r>
              <a:rPr lang="en-US" b="1" i="1" dirty="0" smtClean="0">
                <a:solidFill>
                  <a:srgbClr val="3333FF"/>
                </a:solidFill>
              </a:rPr>
              <a:t> district with </a:t>
            </a:r>
            <a:r>
              <a:rPr lang="en-US" b="1" i="1" dirty="0">
                <a:solidFill>
                  <a:srgbClr val="3333FF"/>
                </a:solidFill>
              </a:rPr>
              <a:t>his parents and his </a:t>
            </a:r>
            <a:r>
              <a:rPr lang="en-US" b="1" i="1" dirty="0" smtClean="0">
                <a:solidFill>
                  <a:srgbClr val="3333FF"/>
                </a:solidFill>
              </a:rPr>
              <a:t>sister, </a:t>
            </a:r>
            <a:r>
              <a:rPr lang="en-US" b="1" i="1" dirty="0" err="1" smtClean="0">
                <a:solidFill>
                  <a:srgbClr val="3333FF"/>
                </a:solidFill>
              </a:rPr>
              <a:t>Huong</a:t>
            </a:r>
            <a:r>
              <a:rPr lang="en-US" b="1" i="1" dirty="0">
                <a:solidFill>
                  <a:srgbClr val="3333FF"/>
                </a:solidFill>
              </a:rPr>
              <a:t>. He is tall and fat and he has short curly black hair. He is sociable, generous and helpful. His best friends are </a:t>
            </a:r>
            <a:r>
              <a:rPr lang="en-US" b="1" i="1" dirty="0" err="1">
                <a:solidFill>
                  <a:srgbClr val="3333FF"/>
                </a:solidFill>
              </a:rPr>
              <a:t>Phu</a:t>
            </a:r>
            <a:r>
              <a:rPr lang="en-US" b="1" i="1" dirty="0">
                <a:solidFill>
                  <a:srgbClr val="3333FF"/>
                </a:solidFill>
              </a:rPr>
              <a:t> and </a:t>
            </a:r>
            <a:r>
              <a:rPr lang="en-US" b="1" i="1" dirty="0" err="1">
                <a:solidFill>
                  <a:srgbClr val="3333FF"/>
                </a:solidFill>
              </a:rPr>
              <a:t>Thanh</a:t>
            </a:r>
            <a:r>
              <a:rPr lang="en-US" b="1" i="1" dirty="0">
                <a:solidFill>
                  <a:srgbClr val="3333FF"/>
                </a:solidFill>
              </a:rPr>
              <a:t>.</a:t>
            </a:r>
            <a:r>
              <a:rPr lang="en-US" dirty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181599" y="1101436"/>
            <a:ext cx="27362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9900"/>
                </a:solidFill>
              </a:rPr>
              <a:t>(suggestion)</a:t>
            </a:r>
          </a:p>
        </p:txBody>
      </p:sp>
    </p:spTree>
    <p:extLst>
      <p:ext uri="{BB962C8B-B14F-4D97-AF65-F5344CB8AC3E}">
        <p14:creationId xmlns:p14="http://schemas.microsoft.com/office/powerpoint/2010/main" val="275715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 build="p"/>
      <p:bldP spid="481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276600" y="1219200"/>
            <a:ext cx="5638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Homework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124200" y="2477741"/>
            <a:ext cx="580953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- Write a paragraph about one of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your family </a:t>
            </a:r>
            <a:r>
              <a:rPr lang="en-US" sz="2800" b="1" dirty="0" smtClean="0">
                <a:solidFill>
                  <a:srgbClr val="3333FF"/>
                </a:solidFill>
                <a:latin typeface="Arial" panose="020B0604020202020204" pitchFamily="34" charset="0"/>
              </a:rPr>
              <a:t>member.</a:t>
            </a:r>
            <a:endParaRPr lang="en-US" sz="2800" b="1" dirty="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3333FF"/>
                </a:solidFill>
                <a:latin typeface="Arial" panose="020B0604020202020204" pitchFamily="34" charset="0"/>
              </a:rPr>
              <a:t>- </a:t>
            </a:r>
            <a:r>
              <a:rPr lang="pt-BR" sz="2800" b="1" dirty="0">
                <a:solidFill>
                  <a:srgbClr val="3333FF"/>
                </a:solidFill>
                <a:latin typeface="Arial" panose="020B0604020202020204" pitchFamily="34" charset="0"/>
              </a:rPr>
              <a:t>Prepare the next lesson</a:t>
            </a:r>
            <a:endParaRPr lang="en-US" sz="2800" b="1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5297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305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Black</vt:lpstr>
      <vt:lpstr>Comic Sans MS</vt:lpstr>
      <vt:lpstr>Wingdings</vt:lpstr>
      <vt:lpstr>Proposal</vt:lpstr>
      <vt:lpstr>Default Design</vt:lpstr>
      <vt:lpstr>1_Proposal</vt:lpstr>
      <vt:lpstr>Crayons</vt:lpstr>
      <vt:lpstr>1_Crayons</vt:lpstr>
      <vt:lpstr>2_Crayons</vt:lpstr>
      <vt:lpstr>UNIT 1:MY FRIENDS</vt:lpstr>
      <vt:lpstr>PowerPoint Presentation</vt:lpstr>
      <vt:lpstr>PowerPoint Presentation</vt:lpstr>
      <vt:lpstr>Read the information about Tam. The answer the questions.</vt:lpstr>
      <vt:lpstr>Make a similar form for your partner  (one of your classmates)</vt:lpstr>
      <vt:lpstr>Now write a paragraph about your classmate using the information in your form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1:MY FRIENDS</dc:title>
  <dc:creator>Admin</dc:creator>
  <cp:lastModifiedBy>Admin</cp:lastModifiedBy>
  <cp:revision>6</cp:revision>
  <dcterms:created xsi:type="dcterms:W3CDTF">2021-08-31T06:50:47Z</dcterms:created>
  <dcterms:modified xsi:type="dcterms:W3CDTF">2021-08-31T08:11:49Z</dcterms:modified>
</cp:coreProperties>
</file>